
<file path=[Content_Types].xml><?xml version="1.0" encoding="utf-8"?>
<Types xmlns="http://schemas.openxmlformats.org/package/2006/content-types">
  <Default Extension="png" ContentType="image/png"/>
  <Default Extension="tiff" ContentType="image/tif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486" r:id="rId3"/>
    <p:sldId id="2498" r:id="rId5"/>
    <p:sldId id="2499" r:id="rId6"/>
    <p:sldId id="2500" r:id="rId7"/>
    <p:sldId id="2501" r:id="rId8"/>
    <p:sldId id="2502" r:id="rId9"/>
    <p:sldId id="2503" r:id="rId10"/>
    <p:sldId id="2504" r:id="rId11"/>
    <p:sldId id="2505" r:id="rId12"/>
    <p:sldId id="2506" r:id="rId13"/>
    <p:sldId id="2507" r:id="rId14"/>
    <p:sldId id="2487" r:id="rId15"/>
  </p:sldIdLst>
  <p:sldSz cx="24384000" cy="13716000"/>
  <p:notesSz cx="6858000" cy="9144000"/>
  <p:custDataLst>
    <p:tags r:id="rId20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marL="0" marR="0" indent="2286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marL="0" marR="0" indent="4572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marL="0" marR="0" indent="6858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marL="0" marR="0" indent="9144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marL="0" marR="0" indent="11430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marL="0" marR="0" indent="13716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marL="0" marR="0" indent="16002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marL="0" marR="0" indent="18288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ve.zhu@fit2cloud.com" initials="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A6C9EA"/>
    <a:srgbClr val="2C89CE"/>
    <a:srgbClr val="D3D7DB"/>
    <a:srgbClr val="0A7BE0"/>
    <a:srgbClr val="535353"/>
    <a:srgbClr val="60B0F8"/>
    <a:srgbClr val="80B7CB"/>
    <a:srgbClr val="5FAAC3"/>
    <a:srgbClr val="0C7B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39"/>
    <p:restoredTop sz="82073"/>
  </p:normalViewPr>
  <p:slideViewPr>
    <p:cSldViewPr snapToGrid="0" snapToObjects="1">
      <p:cViewPr>
        <p:scale>
          <a:sx n="66" d="100"/>
          <a:sy n="66" d="100"/>
        </p:scale>
        <p:origin x="17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33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jpeg"/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5pPr>
          </a:lstStyle>
          <a:p>
            <a:r>
              <a:t>说明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810" indent="-4699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  <a:lvl2pPr marL="638810" indent="-127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2pPr>
            <a:lvl3pPr marL="638810" indent="4445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3pPr>
            <a:lvl4pPr marL="638810" indent="9017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4pPr>
            <a:lvl5pPr marL="638810" indent="13589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5pPr>
          </a:lstStyle>
          <a:p>
            <a:r>
              <a:t>“著名引文”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图像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5" name="图像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6" name="图像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图像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2@2x.png" descr="2@2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042" y="723577"/>
            <a:ext cx="5033353" cy="5254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50" name="【PPT封面】DataEase 2023（无文字）-1920X1080.jpg" descr="【PPT封面】DataEase 2023（无文字）-1920X108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51" name="FIT2CLOUD飞致云 Logo-左右-反白.png" descr="FIT2CLOUD飞致云 Logo-左右-反白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990600"/>
            <a:ext cx="5461000" cy="57306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4630400" y="12712700"/>
            <a:ext cx="5689600" cy="736600"/>
          </a:xfrm>
          <a:prstGeom prst="rect">
            <a:avLst/>
          </a:prstGeom>
        </p:spPr>
        <p:txBody>
          <a:bodyPr lIns="71436" tIns="71436" rIns="71436" bIns="71436" anchor="t"/>
          <a:lstStyle>
            <a:lvl1pPr defTabSz="821055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FIT2CLOUD飞致云 logo 蓝色 无空白.png" descr="FIT2CLOUD飞致云 logo 蓝色 无空白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7447" y="762000"/>
            <a:ext cx="5461002" cy="56674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4" y="13073062"/>
            <a:ext cx="466267" cy="477670"/>
          </a:xfrm>
          <a:prstGeom prst="rect">
            <a:avLst/>
          </a:prstGeom>
        </p:spPr>
        <p:txBody>
          <a:bodyPr lIns="71436" tIns="71436" rIns="71436" bIns="71436" anchor="t"/>
          <a:lstStyle>
            <a:lvl1pPr defTabSz="821055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age4.png" descr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7447" y="7620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defTabSz="821690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"/>
            <a:ext cx="24392890" cy="137134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6" name="FIT2CLOUD飞致云 logo 蓝色 无空白.png" descr="FIT2CLOUD飞致云 logo 蓝色 无空白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51" y="671830"/>
            <a:ext cx="5461003" cy="56674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7" name="【PPT封底】DataEase 2023（无文字）-1920X1080.jpg" descr="【PPT封底】DataEase 2023（无文字）-1920X1080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8" name="image4.png" descr="image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791" y="9906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4630400" y="12712700"/>
            <a:ext cx="5689600" cy="736600"/>
          </a:xfrm>
          <a:prstGeom prst="rect">
            <a:avLst/>
          </a:prstGeom>
        </p:spPr>
        <p:txBody>
          <a:bodyPr lIns="71436" tIns="71436" rIns="71436" bIns="71436" anchor="t"/>
          <a:lstStyle>
            <a:lvl1pPr defTabSz="821055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23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image4.png" descr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91" y="9906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7" name="图片 2" descr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24392890" cy="137134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8" name="image4.png" descr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91" y="9906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9" name="【PPT封底】DataEase 2023（无文字）-1920X1080.jpg" descr="【PPT封底】DataEase 2023（无文字）-1920X1080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90" name="image4.png" descr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91" y="9906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9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defTabSz="821690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幻灯片副标题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61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6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indent="0" algn="ctr" defTabSz="584200">
              <a:defRPr sz="18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ransition spd="med"/>
  <p:txStyles>
    <p:titleStyle>
      <a:lvl1pPr marL="0" marR="0" indent="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titleStyle>
    <p:bodyStyle>
      <a:lvl1pPr marL="6096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12192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18288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24384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30480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36576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42672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48768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54864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6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15.tiff"/><Relationship Id="rId2" Type="http://schemas.openxmlformats.org/officeDocument/2006/relationships/image" Target="../media/image6.jpeg"/><Relationship Id="rId1" Type="http://schemas.openxmlformats.org/officeDocument/2006/relationships/tags" Target="../tags/tag3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0.png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1.png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2.png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image" Target="../media/image13.png"/><Relationship Id="rId1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image" Target="../media/image14.png"/><Relationship Id="rId1" Type="http://schemas.openxmlformats.org/officeDocument/2006/relationships/tags" Target="../tags/tag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01"/>
            <a:ext cx="24384000" cy="13716000"/>
          </a:xfrm>
          <a:prstGeom prst="rect">
            <a:avLst/>
          </a:prstGeom>
        </p:spPr>
      </p:pic>
      <p:pic>
        <p:nvPicPr>
          <p:cNvPr id="10" name="图片 9" descr="手机屏幕的截图&#10;&#10;低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1587" y="3445297"/>
            <a:ext cx="6596063" cy="1694669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3445153" y="5977658"/>
            <a:ext cx="17488930" cy="1760682"/>
          </a:xfrm>
          <a:prstGeom prst="roundRect">
            <a:avLst/>
          </a:prstGeom>
          <a:gradFill>
            <a:gsLst>
              <a:gs pos="0">
                <a:srgbClr val="2E86F7"/>
              </a:gs>
              <a:gs pos="40000">
                <a:srgbClr val="1D57D8"/>
              </a:gs>
              <a:gs pos="69000">
                <a:srgbClr val="113AE2"/>
              </a:gs>
              <a:gs pos="100000">
                <a:srgbClr val="071CD8"/>
              </a:gs>
            </a:gsLst>
            <a:lin ang="0" scaled="0"/>
          </a:grad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8800" b="0" dirty="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+mn-ea"/>
              </a:rPr>
              <a:t>实战案例学习——电商案例分析</a:t>
            </a:r>
            <a:endParaRPr lang="zh-CN" altLang="en-US" sz="8800" b="0" dirty="0">
              <a:solidFill>
                <a:srgbClr val="FFFFFF"/>
              </a:solidFill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+mn-ea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6867" y="631372"/>
            <a:ext cx="4461597" cy="4680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8254927" y="9422253"/>
            <a:ext cx="7869381" cy="194818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127000" algn="ctr" defTabSz="82169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4000" dirty="0">
                <a:solidFill>
                  <a:schemeClr val="bg1"/>
                </a:solidFill>
              </a:rPr>
              <a:t>DataEase</a:t>
            </a:r>
            <a:r>
              <a:rPr lang="zh-CN" altLang="en-US" sz="4000" dirty="0">
                <a:solidFill>
                  <a:schemeClr val="bg1"/>
                </a:solidFill>
              </a:rPr>
              <a:t> 开源社区</a:t>
            </a:r>
            <a:endParaRPr lang="en-US" altLang="zh-CN" sz="4000" dirty="0">
              <a:solidFill>
                <a:schemeClr val="bg1"/>
              </a:solidFill>
            </a:endParaRPr>
          </a:p>
          <a:p>
            <a:pPr marL="0" marR="0" indent="127000" algn="ctr" defTabSz="82169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0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202</a:t>
            </a:r>
            <a:r>
              <a:rPr lang="en-US" altLang="zh-CN" sz="4000" dirty="0">
                <a:solidFill>
                  <a:schemeClr val="bg1"/>
                </a:solidFill>
              </a:rPr>
              <a:t>4</a:t>
            </a:r>
            <a:r>
              <a:rPr lang="zh-CN" altLang="en-US" sz="4000" dirty="0">
                <a:solidFill>
                  <a:schemeClr val="bg1"/>
                </a:solidFill>
              </a:rPr>
              <a:t> 年 </a:t>
            </a:r>
            <a:r>
              <a:rPr lang="en-US" altLang="zh-CN" sz="4000" dirty="0">
                <a:solidFill>
                  <a:schemeClr val="bg1"/>
                </a:solidFill>
              </a:rPr>
              <a:t>1</a:t>
            </a:r>
            <a:r>
              <a:rPr lang="zh-CN" altLang="en-US" sz="4000" dirty="0">
                <a:solidFill>
                  <a:schemeClr val="bg1"/>
                </a:solidFill>
              </a:rPr>
              <a:t> 月</a:t>
            </a:r>
            <a:endParaRPr kumimoji="0" lang="zh-CN" altLang="en-US" sz="40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31710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实验结果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3288030" y="1041400"/>
            <a:ext cx="19019520" cy="104235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p>
            <a:pPr marL="914400" indent="-914400" algn="l">
              <a:lnSpc>
                <a:spcPct val="180000"/>
              </a:lnSpc>
              <a:buFont typeface="+mj-lt"/>
              <a:buAutoNum type="arabicPeriod" startAt="7"/>
            </a:pPr>
            <a:r>
              <a:rPr kumimoji="0" lang="zh-CN" altLang="en-US" sz="480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实验结果</a:t>
            </a:r>
            <a:endParaRPr kumimoji="0" lang="zh-CN" altLang="en-US" sz="480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DataEase的仪表板链接。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根据仪表板输出数据分析报告，需包含相应的实现过程。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algn="l">
              <a:lnSpc>
                <a:spcPct val="150000"/>
              </a:lnSpc>
            </a:pP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941768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实验作业提交形式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3288030" y="1041400"/>
            <a:ext cx="19019520" cy="115900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p>
            <a:pPr marL="914400" indent="-914400" algn="l">
              <a:lnSpc>
                <a:spcPct val="180000"/>
              </a:lnSpc>
              <a:buFont typeface="+mj-lt"/>
              <a:buAutoNum type="arabicPeriod" startAt="8"/>
            </a:pPr>
            <a:r>
              <a:rPr kumimoji="0" lang="zh-CN" altLang="en-US" sz="480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实验评分标准</a:t>
            </a:r>
            <a:endParaRPr kumimoji="0" lang="zh-CN" altLang="en-US" sz="480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数据处理：20分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数据分析算法的理论解释和实现：20分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数据可视化呈现的效果：20分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数据价值（对数据挖掘的深度和广度）20分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文档要求（作品文档齐全规范包含方案设计、作品数据、作品呈现等）20分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附加分：技术总结和分享（在公网--如知乎、CSDN、简书等--分享使用开发本项目过程中的技术总结和心得）：10分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【PPT封底】DataEase 2023（无文字）-1920X1080.jpg" descr="【PPT封底】DataEase 2023（无文字）-1920X1080.jp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94" name="文本框 5"/>
          <p:cNvSpPr txBox="1"/>
          <p:nvPr/>
        </p:nvSpPr>
        <p:spPr>
          <a:xfrm>
            <a:off x="6910070" y="5500370"/>
            <a:ext cx="10564495" cy="2028190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/>
          <a:p>
            <a:pPr indent="0" algn="ctr" defTabSz="1828800">
              <a:defRPr sz="12000" b="1">
                <a:solidFill>
                  <a:srgbClr val="5E5E5E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defRPr>
            </a:pPr>
            <a:r>
              <a:rPr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THANK YOU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96" name="文本框 13"/>
          <p:cNvSpPr txBox="1"/>
          <p:nvPr/>
        </p:nvSpPr>
        <p:spPr>
          <a:xfrm>
            <a:off x="9336562" y="9430074"/>
            <a:ext cx="4889501" cy="673735"/>
          </a:xfrm>
          <a:prstGeom prst="rect">
            <a:avLst/>
          </a:prstGeom>
          <a:ln w="12700">
            <a:miter lim="400000"/>
          </a:ln>
        </p:spPr>
        <p:txBody>
          <a:bodyPr tIns="91439" bIns="91439">
            <a:spAutoFit/>
          </a:bodyPr>
          <a:lstStyle>
            <a:lvl1pPr indent="0" defTabSz="1828800">
              <a:defRPr sz="3600">
                <a:solidFill>
                  <a:srgbClr val="5E5E5E"/>
                </a:solidFill>
              </a:defRPr>
            </a:lvl1pPr>
          </a:lstStyle>
          <a:p>
            <a:pPr algn="ctr"/>
            <a:r>
              <a:rPr sz="32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www.fit2cloud.com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97" name="文本框 13"/>
          <p:cNvSpPr txBox="1"/>
          <p:nvPr/>
        </p:nvSpPr>
        <p:spPr>
          <a:xfrm>
            <a:off x="9972715" y="10110536"/>
            <a:ext cx="3617194" cy="67373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indent="0" defTabSz="1828800">
              <a:defRPr sz="36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sz="32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400-052-0755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98" name="电话"/>
          <p:cNvSpPr/>
          <p:nvPr/>
        </p:nvSpPr>
        <p:spPr>
          <a:xfrm>
            <a:off x="9580039" y="10193182"/>
            <a:ext cx="508109" cy="508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9" h="21372" extrusionOk="0">
                <a:moveTo>
                  <a:pt x="4456" y="0"/>
                </a:moveTo>
                <a:cubicBezTo>
                  <a:pt x="4319" y="3"/>
                  <a:pt x="4182" y="47"/>
                  <a:pt x="4065" y="134"/>
                </a:cubicBezTo>
                <a:lnTo>
                  <a:pt x="2615" y="1212"/>
                </a:lnTo>
                <a:lnTo>
                  <a:pt x="6378" y="6378"/>
                </a:lnTo>
                <a:lnTo>
                  <a:pt x="7829" y="5299"/>
                </a:lnTo>
                <a:cubicBezTo>
                  <a:pt x="8140" y="5067"/>
                  <a:pt x="8206" y="4624"/>
                  <a:pt x="7975" y="4311"/>
                </a:cubicBezTo>
                <a:lnTo>
                  <a:pt x="5072" y="311"/>
                </a:lnTo>
                <a:cubicBezTo>
                  <a:pt x="4920" y="104"/>
                  <a:pt x="4686" y="-4"/>
                  <a:pt x="4456" y="0"/>
                </a:cubicBezTo>
                <a:close/>
                <a:moveTo>
                  <a:pt x="2209" y="1514"/>
                </a:moveTo>
                <a:cubicBezTo>
                  <a:pt x="2209" y="1514"/>
                  <a:pt x="-223" y="3454"/>
                  <a:pt x="16" y="7120"/>
                </a:cubicBezTo>
                <a:cubicBezTo>
                  <a:pt x="16" y="7120"/>
                  <a:pt x="1473" y="11065"/>
                  <a:pt x="5867" y="15478"/>
                </a:cubicBezTo>
                <a:cubicBezTo>
                  <a:pt x="10261" y="19891"/>
                  <a:pt x="14189" y="21356"/>
                  <a:pt x="14189" y="21356"/>
                </a:cubicBezTo>
                <a:cubicBezTo>
                  <a:pt x="17838" y="21596"/>
                  <a:pt x="19772" y="19154"/>
                  <a:pt x="19772" y="19154"/>
                </a:cubicBezTo>
                <a:lnTo>
                  <a:pt x="14628" y="15374"/>
                </a:lnTo>
                <a:cubicBezTo>
                  <a:pt x="13735" y="16397"/>
                  <a:pt x="12393" y="16575"/>
                  <a:pt x="11402" y="15580"/>
                </a:cubicBezTo>
                <a:lnTo>
                  <a:pt x="5767" y="9920"/>
                </a:lnTo>
                <a:cubicBezTo>
                  <a:pt x="4776" y="8925"/>
                  <a:pt x="4954" y="7577"/>
                  <a:pt x="5972" y="6680"/>
                </a:cubicBezTo>
                <a:lnTo>
                  <a:pt x="2209" y="1514"/>
                </a:lnTo>
                <a:close/>
                <a:moveTo>
                  <a:pt x="16463" y="13230"/>
                </a:moveTo>
                <a:cubicBezTo>
                  <a:pt x="16285" y="13257"/>
                  <a:pt x="16117" y="13351"/>
                  <a:pt x="16002" y="13508"/>
                </a:cubicBezTo>
                <a:lnTo>
                  <a:pt x="14929" y="14965"/>
                </a:lnTo>
                <a:lnTo>
                  <a:pt x="20071" y="18746"/>
                </a:lnTo>
                <a:lnTo>
                  <a:pt x="21146" y="17289"/>
                </a:lnTo>
                <a:cubicBezTo>
                  <a:pt x="21377" y="16976"/>
                  <a:pt x="21297" y="16523"/>
                  <a:pt x="20968" y="16278"/>
                </a:cubicBezTo>
                <a:lnTo>
                  <a:pt x="16985" y="13361"/>
                </a:lnTo>
                <a:cubicBezTo>
                  <a:pt x="16829" y="13245"/>
                  <a:pt x="16641" y="13204"/>
                  <a:pt x="16463" y="13230"/>
                </a:cubicBez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indent="0"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pic>
        <p:nvPicPr>
          <p:cNvPr id="599" name="图像" descr="图像"/>
          <p:cNvPicPr/>
          <p:nvPr/>
        </p:nvPicPr>
        <p:blipFill>
          <a:blip r:embed="rId3"/>
          <a:stretch>
            <a:fillRect/>
          </a:stretch>
        </p:blipFill>
        <p:spPr>
          <a:xfrm>
            <a:off x="20755382" y="9313286"/>
            <a:ext cx="2643505" cy="2559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00" name="文本框 15"/>
          <p:cNvSpPr txBox="1"/>
          <p:nvPr/>
        </p:nvSpPr>
        <p:spPr>
          <a:xfrm>
            <a:off x="5287645" y="10839450"/>
            <a:ext cx="11684000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/>
          <a:p>
            <a:pPr indent="0" algn="ctr" defTabSz="1828800">
              <a:defRPr sz="32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    北京 · 上海 · 深圳 · 广州 · 南京 · 杭州 · 苏州 · 武汉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  <a:p>
            <a:pPr indent="0" algn="ctr" defTabSz="1828800">
              <a:defRPr sz="32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成都 · 西安 · 长沙 · 济南 · 青岛 · 郑州 · 厦门 · 合肥 · 重庆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0122" y="9313286"/>
            <a:ext cx="2531110" cy="25596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7283043" y="11940395"/>
            <a:ext cx="2362200" cy="4705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127000" algn="l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企业</a:t>
            </a:r>
            <a:r>
              <a:rPr kumimoji="0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版试用</a:t>
            </a:r>
            <a:r>
              <a:rPr kumimoji="0" lang="zh-CN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申请</a:t>
            </a:r>
            <a:endParaRPr kumimoji="0" lang="zh-CN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  <a:sym typeface="Helvetica Neue" panose="02000503000000020004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192277" y="11941030"/>
            <a:ext cx="1752600" cy="4705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127000" algn="l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关注</a:t>
            </a:r>
            <a:r>
              <a:rPr kumimoji="0" lang="zh-CN" alt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公众号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941768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电商案例分析（学堂知识店铺）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3288030" y="1041400"/>
            <a:ext cx="19019520" cy="104235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p>
            <a:pPr algn="l">
              <a:lnSpc>
                <a:spcPct val="150000"/>
              </a:lnSpc>
            </a:pPr>
            <a:endParaRPr kumimoji="0" lang="zh-CN" altLang="en-US" sz="5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PingFang SC" panose="020B0400000000000000" pitchFamily="34" charset="-122"/>
              <a:ea typeface="PingFang SC" panose="020B0400000000000000" pitchFamily="34" charset="-122"/>
              <a:sym typeface="Helvetica Neue" panose="02000503000000020004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3525520" y="1812925"/>
            <a:ext cx="18782030" cy="894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p>
            <a:pPr marL="914400" indent="-914400" algn="l">
              <a:lnSpc>
                <a:spcPct val="180000"/>
              </a:lnSpc>
              <a:buFont typeface="+mj-lt"/>
              <a:buAutoNum type="arabicPeriod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实验目的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3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掌握数据可视化分析过程</a:t>
            </a:r>
            <a:r>
              <a:rPr 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。</a:t>
            </a:r>
            <a:endParaRPr lang="zh-CN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3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掌握数据可视化分析方法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。</a:t>
            </a:r>
            <a:endParaRPr lang="zh-CN" altLang="en-US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914400" indent="-914400" algn="l">
              <a:lnSpc>
                <a:spcPct val="180000"/>
              </a:lnSpc>
              <a:buFont typeface="+mj-lt"/>
              <a:buAutoNum type="arabicPeriod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实验前提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  <a:sym typeface="+mn-ea"/>
            </a:endParaRPr>
          </a:p>
          <a:p>
            <a:pPr marL="1371600" lvl="1" indent="-914400" algn="l">
              <a:lnSpc>
                <a:spcPct val="13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掌握各种数据分析法。</a:t>
            </a:r>
            <a:endParaRPr lang="zh-CN" altLang="en-US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3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熟练使用</a:t>
            </a:r>
            <a:r>
              <a:rPr lang="en-US" alt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DataEase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数据可视化工具</a:t>
            </a:r>
            <a:r>
              <a:rPr lang="zh-CN" altLang="en-US" sz="48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。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914400" indent="-914400" algn="l">
              <a:lnSpc>
                <a:spcPct val="180000"/>
              </a:lnSpc>
              <a:buFont typeface="+mj-lt"/>
              <a:buAutoNum type="arabicPeriod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实验内容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457200" lvl="1" indent="0" algn="l">
              <a:lnSpc>
                <a:spcPct val="180000"/>
              </a:lnSpc>
              <a:buFont typeface="+mj-lt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基于</a:t>
            </a:r>
            <a:r>
              <a:rPr lang="en-US" alt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DataEase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完成电商数据分析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。</a:t>
            </a:r>
            <a:endParaRPr lang="zh-CN" altLang="en-US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525520" y="1910398"/>
            <a:ext cx="18782030" cy="97688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p>
            <a:pPr marL="914400" indent="-914400" algn="l">
              <a:lnSpc>
                <a:spcPct val="170000"/>
              </a:lnSpc>
              <a:buFont typeface="+mj-lt"/>
              <a:buAutoNum type="arabicPeriod" startAt="4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实验环境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70000"/>
              </a:lnSpc>
              <a:buFont typeface="+mj-ea"/>
              <a:buAutoNum type="circleNumDbPlain"/>
            </a:pPr>
            <a:r>
              <a:rPr 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每2个学生组成一个数据可视化小组。</a:t>
            </a:r>
            <a:endParaRPr lang="zh-CN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20000"/>
              </a:lnSpc>
              <a:buFont typeface="+mj-ea"/>
              <a:buAutoNum type="circleNumDbPlain"/>
            </a:pPr>
            <a:r>
              <a:rPr 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每人或每两人有一台可访问互联网的电脑。</a:t>
            </a:r>
            <a:endParaRPr lang="zh-CN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914400" indent="-914400" algn="l">
              <a:lnSpc>
                <a:spcPct val="180000"/>
              </a:lnSpc>
              <a:buFont typeface="+mj-lt"/>
              <a:buAutoNum type="arabicPeriod" startAt="4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实验过程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掌握电商案例的数据结构。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掌握电商案例的</a:t>
            </a:r>
            <a:r>
              <a:rPr lang="en-US" alt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Excel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数据处理。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掌握电商案例数据集制作。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制作电商案例视图和仪表板。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根据制作的仪表板输出对应的实验报告。</a:t>
            </a:r>
            <a:endParaRPr lang="zh-CN" altLang="en-US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  <a:sym typeface="+mn-ea"/>
            </a:endParaRPr>
          </a:p>
        </p:txBody>
      </p:sp>
      <p:sp>
        <p:nvSpPr>
          <p:cNvPr id="4" name="矩形"/>
          <p:cNvSpPr/>
          <p:nvPr>
            <p:custDataLst>
              <p:tags r:id="rId2"/>
            </p:custDataLst>
          </p:nvPr>
        </p:nvSpPr>
        <p:spPr>
          <a:xfrm>
            <a:off x="-20955" y="-8255"/>
            <a:ext cx="8643814" cy="241935"/>
          </a:xfrm>
          <a:prstGeom prst="rect">
            <a:avLst/>
          </a:prstGeom>
          <a:solidFill>
            <a:srgbClr val="0C7BE0"/>
          </a:solidFill>
          <a:ln w="12700">
            <a:miter lim="400000"/>
          </a:ln>
        </p:spPr>
        <p:txBody>
          <a:bodyPr lIns="45720" rIns="45720" anchor="ctr"/>
          <a:p>
            <a:pPr defTabSz="914400">
              <a:defRPr sz="2400" b="1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2400"/>
          </a:p>
        </p:txBody>
      </p:sp>
      <p:sp>
        <p:nvSpPr>
          <p:cNvPr id="7" name="数据可视化对企业的价值"/>
          <p:cNvSpPr txBox="1"/>
          <p:nvPr>
            <p:custDataLst>
              <p:tags r:id="rId3"/>
            </p:custDataLst>
          </p:nvPr>
        </p:nvSpPr>
        <p:spPr>
          <a:xfrm>
            <a:off x="52630" y="255905"/>
            <a:ext cx="9344100" cy="148145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/>
          <a:lstStyle>
            <a:lvl1pPr indent="0" defTabSz="914400">
              <a:defRPr sz="5000" b="1">
                <a:solidFill>
                  <a:schemeClr val="accent1"/>
                </a:solidFill>
              </a:defRPr>
            </a:lvl1pPr>
          </a:lstStyle>
          <a:p>
            <a:pPr algn="l"/>
            <a:r>
              <a: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rPr>
              <a:t>电商案例分析（学堂知识店铺）</a:t>
            </a:r>
            <a:endParaRPr lang="zh-CN" altLang="en-US" sz="5000" dirty="0">
              <a:solidFill>
                <a:srgbClr val="0C7BE0"/>
              </a:solidFill>
              <a:latin typeface="Helvetica Neue" panose="02000503000000020004" charset="0"/>
              <a:ea typeface="黑体-简" panose="02000000000000000000" charset="-122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24344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数据结构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589463" y="1440815"/>
            <a:ext cx="15205075" cy="1182560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24344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数据结构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001010" y="3138170"/>
            <a:ext cx="18381980" cy="81565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498080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实验建议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3288030" y="1041400"/>
            <a:ext cx="19019520" cy="104235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p>
            <a:pPr marL="914400" indent="-914400" algn="l">
              <a:lnSpc>
                <a:spcPct val="180000"/>
              </a:lnSpc>
              <a:buFont typeface="+mj-lt"/>
              <a:buAutoNum type="arabicPeriod" startAt="6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实验建议</a:t>
            </a:r>
            <a:endParaRPr kumimoji="0" lang="zh-CN" altLang="en-US" sz="480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运用合适的数据分析方法进行数据分析，可使用对分析法、分组分析方法、ABC分析法、漏斗图分析法、RFM分析法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等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进行数据分析。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可从以下几个角度进行分析：销售额、销量、渠道来源、商品类型、不同省份、流量趋势、学习概况等。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498080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参考效果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675969" y="2058035"/>
            <a:ext cx="17032061" cy="1080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677285" y="2058035"/>
            <a:ext cx="17029430" cy="10800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20955" y="-8255"/>
            <a:ext cx="7498080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3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4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参考效果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707130" y="2058035"/>
            <a:ext cx="16999570" cy="10800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20955" y="-8255"/>
            <a:ext cx="7498080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3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4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参考效果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commondata" val="eyJoZGlkIjoiZGNiMDZmYTA0ZDc5OWNlNzRkODkxZjQxYjM1NDJiZjQifQ==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26_BasicWhit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127000" algn="l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 panose="02000503000000020004"/>
            <a:ea typeface="Helvetica Neue" panose="02000503000000020004"/>
            <a:cs typeface="Helvetica Neue" panose="02000503000000020004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802</Words>
  <Application>WPS 演示</Application>
  <PresentationFormat>自定义</PresentationFormat>
  <Paragraphs>74</Paragraphs>
  <Slides>12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9" baseType="lpstr">
      <vt:lpstr>Arial</vt:lpstr>
      <vt:lpstr>宋体</vt:lpstr>
      <vt:lpstr>Wingdings</vt:lpstr>
      <vt:lpstr>Helvetica Neue</vt:lpstr>
      <vt:lpstr>Helvetica Neue Medium</vt:lpstr>
      <vt:lpstr>Helvetica Neue Light</vt:lpstr>
      <vt:lpstr>Calibri</vt:lpstr>
      <vt:lpstr>Helvetica Neue</vt:lpstr>
      <vt:lpstr>黑体-简</vt:lpstr>
      <vt:lpstr>PingFang SC</vt:lpstr>
      <vt:lpstr>Trebuchet MS</vt:lpstr>
      <vt:lpstr>Alibaba PuHuiTi 3.0 55 Regular</vt:lpstr>
      <vt:lpstr>Helvetica</vt:lpstr>
      <vt:lpstr>微软雅黑</vt:lpstr>
      <vt:lpstr>Arial Unicode MS</vt:lpstr>
      <vt:lpstr>黑体</vt:lpstr>
      <vt:lpstr>26_BasicWhite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昔年</cp:lastModifiedBy>
  <cp:revision>856</cp:revision>
  <dcterms:created xsi:type="dcterms:W3CDTF">2024-02-01T07:30:00Z</dcterms:created>
  <dcterms:modified xsi:type="dcterms:W3CDTF">2024-04-02T11:50:34Z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24E1F7B36E906A329FAF8A651292AEE7_42</vt:lpwstr>
  </property>
  <property fmtid="{D5CDD505-2E9C-101B-9397-08002B2CF9AE}" pid="3" name="KSOProductBuildVer">
    <vt:lpwstr>2052-12.1.0.16417</vt:lpwstr>
  </property>
</Properties>
</file>